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5"/>
  </p:notesMasterIdLst>
  <p:sldIdLst>
    <p:sldId id="388" r:id="rId3"/>
    <p:sldId id="393" r:id="rId4"/>
    <p:sldId id="355" r:id="rId5"/>
    <p:sldId id="382" r:id="rId6"/>
    <p:sldId id="381" r:id="rId7"/>
    <p:sldId id="392" r:id="rId8"/>
    <p:sldId id="357" r:id="rId9"/>
    <p:sldId id="358" r:id="rId10"/>
    <p:sldId id="386" r:id="rId11"/>
    <p:sldId id="395" r:id="rId12"/>
    <p:sldId id="391" r:id="rId13"/>
    <p:sldId id="380" r:id="rId14"/>
    <p:sldId id="394" r:id="rId15"/>
    <p:sldId id="360" r:id="rId16"/>
    <p:sldId id="385" r:id="rId17"/>
    <p:sldId id="368" r:id="rId18"/>
    <p:sldId id="369" r:id="rId19"/>
    <p:sldId id="370" r:id="rId20"/>
    <p:sldId id="374" r:id="rId21"/>
    <p:sldId id="371" r:id="rId22"/>
    <p:sldId id="387" r:id="rId23"/>
    <p:sldId id="398" r:id="rId24"/>
    <p:sldId id="372" r:id="rId25"/>
    <p:sldId id="373" r:id="rId26"/>
    <p:sldId id="375" r:id="rId27"/>
    <p:sldId id="379" r:id="rId28"/>
    <p:sldId id="390" r:id="rId29"/>
    <p:sldId id="376" r:id="rId30"/>
    <p:sldId id="363" r:id="rId31"/>
    <p:sldId id="389" r:id="rId32"/>
    <p:sldId id="397" r:id="rId33"/>
    <p:sldId id="362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79EF"/>
    <a:srgbClr val="3F4774"/>
    <a:srgbClr val="003399"/>
    <a:srgbClr val="2A346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235" autoAdjust="0"/>
    <p:restoredTop sz="94660"/>
  </p:normalViewPr>
  <p:slideViewPr>
    <p:cSldViewPr>
      <p:cViewPr>
        <p:scale>
          <a:sx n="94" d="100"/>
          <a:sy n="94" d="100"/>
        </p:scale>
        <p:origin x="-115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FAB86-DA85-4B32-AF8A-B8B2FDFEA5AB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C1578-02D9-4EC2-BE47-CCF4A9E95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0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ctrTitle" hasCustomPrompt="1"/>
          </p:nvPr>
        </p:nvSpPr>
        <p:spPr>
          <a:xfrm>
            <a:off x="457200" y="2818438"/>
            <a:ext cx="8305800" cy="839162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l">
              <a:defRPr sz="4800" b="1">
                <a:solidFill>
                  <a:srgbClr val="004388"/>
                </a:solidFill>
                <a:effectLst/>
                <a:latin typeface="Calibri Light" pitchFamily="34" charset="0"/>
                <a:cs typeface="Calibri Light" pitchFamily="34" charset="0"/>
              </a:defRPr>
            </a:lvl1pPr>
            <a:extLst/>
          </a:lstStyle>
          <a:p>
            <a:r>
              <a:rPr kumimoji="0" lang="en-US" dirty="0" smtClean="0"/>
              <a:t>Click to edit title</a:t>
            </a:r>
            <a:endParaRPr kumimoji="0" lang="en-US" dirty="0"/>
          </a:p>
        </p:txBody>
      </p:sp>
      <p:sp>
        <p:nvSpPr>
          <p:cNvPr id="15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657600"/>
            <a:ext cx="5181600" cy="457200"/>
          </a:xfrm>
        </p:spPr>
        <p:txBody>
          <a:bodyPr lIns="45720" rIns="45720"/>
          <a:lstStyle>
            <a:lvl1pPr marL="0" marR="64008" indent="0" algn="l">
              <a:buNone/>
              <a:defRPr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Name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971800" cy="196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ubtitle 16"/>
          <p:cNvSpPr txBox="1">
            <a:spLocks/>
          </p:cNvSpPr>
          <p:nvPr userDrawn="1"/>
        </p:nvSpPr>
        <p:spPr>
          <a:xfrm>
            <a:off x="-3" y="6553200"/>
            <a:ext cx="9151089" cy="3048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2A3468"/>
              </a:buClr>
              <a:buSzPct val="90000"/>
              <a:buFont typeface="Wingdings" pitchFamily="2" charset="2"/>
              <a:buNone/>
              <a:defRPr kumimoji="0" sz="2700" kern="1200">
                <a:solidFill>
                  <a:schemeClr val="tx2"/>
                </a:solidFill>
                <a:latin typeface="Calibri Light" pitchFamily="34" charset="0"/>
                <a:ea typeface="+mn-ea"/>
                <a:cs typeface="Calibri Light" pitchFamily="34" charset="0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rgbClr val="2A3468"/>
              </a:buClr>
              <a:buFont typeface="Arial" pitchFamily="34" charset="0"/>
              <a:buNone/>
              <a:defRPr kumimoji="0" sz="2300" kern="1200">
                <a:solidFill>
                  <a:schemeClr val="tx1"/>
                </a:solidFill>
                <a:latin typeface="Calibri Light" pitchFamily="34" charset="0"/>
                <a:ea typeface="+mn-ea"/>
                <a:cs typeface="Calibri Light" pitchFamily="34" charset="0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rgbClr val="2A3468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Calibri Light" pitchFamily="34" charset="0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rgbClr val="2A3468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Calibri Light" pitchFamily="34" charset="0"/>
                <a:ea typeface="+mn-ea"/>
                <a:cs typeface="Calibri Light" pitchFamily="34" charset="0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rgbClr val="2A3468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Calibri Light" pitchFamily="34" charset="0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1400" dirty="0" smtClean="0"/>
              <a:t>Copyright © 2013 SMATSA Aviation Academy</a:t>
            </a:r>
            <a:endParaRPr lang="en-US" sz="1400" dirty="0"/>
          </a:p>
        </p:txBody>
      </p:sp>
      <p:pic>
        <p:nvPicPr>
          <p:cNvPr id="20" name="Picture 2" descr="http://www.novosti.rs/upload/images/2012/11/01n/kontrolaet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4572000"/>
            <a:ext cx="3200400" cy="196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29718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cover-logo-dark-blue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2040" y="0"/>
            <a:ext cx="2475547" cy="260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 sz="2800"/>
            </a:lvl1pPr>
            <a:lvl2pPr>
              <a:buClr>
                <a:schemeClr val="tx1">
                  <a:lumMod val="65000"/>
                  <a:lumOff val="35000"/>
                </a:schemeClr>
              </a:buClr>
              <a:defRPr sz="2800"/>
            </a:lvl2pPr>
            <a:lvl3pPr>
              <a:buClr>
                <a:schemeClr val="tx1">
                  <a:lumMod val="65000"/>
                  <a:lumOff val="35000"/>
                </a:schemeClr>
              </a:buClr>
              <a:defRPr sz="2400"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492240"/>
            <a:ext cx="1920240" cy="365760"/>
          </a:xfrm>
        </p:spPr>
        <p:txBody>
          <a:bodyPr/>
          <a:lstStyle>
            <a:extLst/>
          </a:lstStyle>
          <a:p>
            <a:fld id="{587058C5-C6E4-4A33-B0FE-C1D595D28714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1040" y="6492240"/>
            <a:ext cx="2350681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92240"/>
            <a:ext cx="365760" cy="365125"/>
          </a:xfrm>
        </p:spPr>
        <p:txBody>
          <a:bodyPr/>
          <a:lstStyle>
            <a:extLst/>
          </a:lstStyle>
          <a:p>
            <a:fld id="{C317C5D5-56CA-44BF-9375-4C91AD952D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7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6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52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876800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 sz="2800"/>
            </a:lvl1pPr>
            <a:lvl2pPr>
              <a:buClr>
                <a:schemeClr val="tx1">
                  <a:lumMod val="65000"/>
                  <a:lumOff val="35000"/>
                </a:schemeClr>
              </a:buClr>
              <a:defRPr sz="2800"/>
            </a:lvl2pPr>
            <a:lvl3pPr>
              <a:buClr>
                <a:schemeClr val="tx1">
                  <a:lumMod val="65000"/>
                  <a:lumOff val="35000"/>
                </a:schemeClr>
              </a:buClr>
              <a:defRPr sz="2400"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492240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87058C5-C6E4-4A33-B0FE-C1D595D28714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1040" y="6492240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92240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317C5D5-56CA-44BF-9375-4C91AD952D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2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8382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534400" cy="4876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7058C5-C6E4-4A33-B0FE-C1D595D28714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17C5D5-56CA-44BF-9375-4C91AD952D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9144000" cy="1143000"/>
          </a:xfrm>
          <a:prstGeom prst="rect">
            <a:avLst/>
          </a:prstGeom>
          <a:solidFill>
            <a:srgbClr val="004388"/>
          </a:solidFill>
          <a:ln w="12700">
            <a:solidFill>
              <a:srgbClr val="3F4774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14300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5" descr="page-logo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0387" y="-17129"/>
            <a:ext cx="1343347" cy="138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008" y="76200"/>
            <a:ext cx="866106" cy="1163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0" kern="1200">
          <a:solidFill>
            <a:schemeClr val="bg1"/>
          </a:solidFill>
          <a:effectLst/>
          <a:latin typeface="Calibri Light" pitchFamily="34" charset="0"/>
          <a:ea typeface="+mj-ea"/>
          <a:cs typeface="Calibri Light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rgbClr val="2A3468"/>
        </a:buClr>
        <a:buSzPct val="90000"/>
        <a:buFont typeface="Wingdings" pitchFamily="2" charset="2"/>
        <a:buChar char="§"/>
        <a:defRPr kumimoji="0" sz="2700" kern="1200">
          <a:solidFill>
            <a:schemeClr val="tx1"/>
          </a:solidFill>
          <a:latin typeface="Calibri Light" pitchFamily="34" charset="0"/>
          <a:ea typeface="+mn-ea"/>
          <a:cs typeface="Calibri Light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rgbClr val="2A3468"/>
        </a:buClr>
        <a:buFont typeface="Arial" pitchFamily="34" charset="0"/>
        <a:buChar char="•"/>
        <a:defRPr kumimoji="0" sz="2300" kern="1200">
          <a:solidFill>
            <a:schemeClr val="tx1"/>
          </a:solidFill>
          <a:latin typeface="Calibri Light" pitchFamily="34" charset="0"/>
          <a:ea typeface="+mn-ea"/>
          <a:cs typeface="Calibri Light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rgbClr val="2A3468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 Light" pitchFamily="34" charset="0"/>
          <a:ea typeface="+mn-ea"/>
          <a:cs typeface="Calibri Light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rgbClr val="2A3468"/>
        </a:buClr>
        <a:buFont typeface="Wingdings 2"/>
        <a:buChar char=""/>
        <a:defRPr kumimoji="0" sz="1900" kern="1200">
          <a:solidFill>
            <a:schemeClr val="tx1"/>
          </a:solidFill>
          <a:latin typeface="Calibri Light" pitchFamily="34" charset="0"/>
          <a:ea typeface="+mn-ea"/>
          <a:cs typeface="Calibri Light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rgbClr val="2A3468"/>
        </a:buClr>
        <a:buFont typeface="Wingdings 2"/>
        <a:buChar char=""/>
        <a:defRPr kumimoji="0" sz="1800" kern="1200">
          <a:solidFill>
            <a:schemeClr val="tx1"/>
          </a:solidFill>
          <a:latin typeface="Calibri Light" pitchFamily="34" charset="0"/>
          <a:ea typeface="+mn-ea"/>
          <a:cs typeface="Calibri Light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609600"/>
            <a:ext cx="1469138" cy="15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4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79" r:id="rId3"/>
    <p:sldLayoutId id="2147483682" r:id="rId4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60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labreg.com/" TargetMode="External"/><Relationship Id="rId2" Type="http://schemas.openxmlformats.org/officeDocument/2006/relationships/hyperlink" Target="http://www.hotelsrbija.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vrsac.com/active/en/home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Pilot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Safety is our number one priority</a:t>
            </a:r>
          </a:p>
          <a:p>
            <a:r>
              <a:rPr lang="en-US" dirty="0" smtClean="0"/>
              <a:t>Integrated into the company level safety procedures and regulations</a:t>
            </a:r>
          </a:p>
          <a:p>
            <a:pPr lvl="1"/>
            <a:r>
              <a:rPr lang="en-US" dirty="0" smtClean="0"/>
              <a:t>Comply with all Serbian CAD safety regulations</a:t>
            </a:r>
          </a:p>
          <a:p>
            <a:pPr lvl="1"/>
            <a:r>
              <a:rPr lang="en-US" dirty="0" smtClean="0"/>
              <a:t>Culture of open and transparent dialog</a:t>
            </a:r>
          </a:p>
          <a:p>
            <a:pPr lvl="1"/>
            <a:r>
              <a:rPr lang="en-US" dirty="0" smtClean="0"/>
              <a:t>Internal procedures document reporting, review and corrective measure implementation</a:t>
            </a:r>
          </a:p>
          <a:p>
            <a:r>
              <a:rPr lang="en-US" dirty="0" smtClean="0"/>
              <a:t>SMATSA is ranked #2 in safety in Europe</a:t>
            </a:r>
            <a:endParaRPr lang="en-US" dirty="0"/>
          </a:p>
          <a:p>
            <a:pPr lvl="1"/>
            <a:endParaRPr lang="en-US" dirty="0" smtClean="0"/>
          </a:p>
          <a:p>
            <a:endParaRPr lang="sr-Latn-R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Located 4km from downtown </a:t>
            </a:r>
            <a:r>
              <a:rPr lang="en-US" dirty="0" err="1" smtClean="0"/>
              <a:t>Vr</a:t>
            </a:r>
            <a:r>
              <a:rPr lang="sr-Latn-RS" dirty="0" smtClean="0"/>
              <a:t>šac</a:t>
            </a:r>
            <a:endParaRPr lang="en-US" dirty="0" smtClean="0"/>
          </a:p>
          <a:p>
            <a:r>
              <a:rPr lang="en-US" dirty="0" smtClean="0"/>
              <a:t>Spread over 350 hectares of land</a:t>
            </a:r>
          </a:p>
          <a:p>
            <a:r>
              <a:rPr lang="en-US" dirty="0" smtClean="0"/>
              <a:t>Integrated campus</a:t>
            </a:r>
          </a:p>
          <a:p>
            <a:pPr lvl="1"/>
            <a:r>
              <a:rPr lang="en-US" dirty="0" smtClean="0"/>
              <a:t>Training center</a:t>
            </a:r>
          </a:p>
          <a:p>
            <a:pPr lvl="1"/>
            <a:r>
              <a:rPr lang="en-US" dirty="0" smtClean="0"/>
              <a:t>Flight center</a:t>
            </a:r>
          </a:p>
          <a:p>
            <a:pPr lvl="1"/>
            <a:r>
              <a:rPr lang="en-US" dirty="0" smtClean="0"/>
              <a:t>Airport with supporting facilities</a:t>
            </a:r>
          </a:p>
          <a:p>
            <a:pPr lvl="1"/>
            <a:r>
              <a:rPr lang="en-US" dirty="0" smtClean="0"/>
              <a:t>Aircraft maintenance hangar</a:t>
            </a:r>
          </a:p>
          <a:p>
            <a:pPr lvl="1"/>
            <a:r>
              <a:rPr lang="en-US" dirty="0" smtClean="0"/>
              <a:t>ATC tower</a:t>
            </a:r>
          </a:p>
          <a:p>
            <a:pPr lvl="1"/>
            <a:r>
              <a:rPr lang="en-US" dirty="0" smtClean="0"/>
              <a:t>Hotel (under renovation – project planning phase)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3999"/>
            <a:ext cx="8534400" cy="2133601"/>
          </a:xfrm>
        </p:spPr>
        <p:txBody>
          <a:bodyPr>
            <a:noAutofit/>
          </a:bodyPr>
          <a:lstStyle/>
          <a:p>
            <a:r>
              <a:rPr lang="en-US" sz="2450" dirty="0" smtClean="0"/>
              <a:t>Academy facilities can support up to 150 students per year</a:t>
            </a:r>
          </a:p>
          <a:p>
            <a:r>
              <a:rPr lang="en-US" sz="2450" dirty="0" smtClean="0"/>
              <a:t>Achieved 1852 flight hours in July 2013 which is a school record</a:t>
            </a:r>
            <a:endParaRPr lang="en-US" sz="2450" dirty="0"/>
          </a:p>
          <a:p>
            <a:endParaRPr lang="en-US" sz="2450" dirty="0" smtClean="0"/>
          </a:p>
          <a:p>
            <a:pPr marL="109728" indent="0">
              <a:buNone/>
            </a:pPr>
            <a:r>
              <a:rPr lang="en-US" sz="2450" u="sng" dirty="0" smtClean="0"/>
              <a:t>2013 in </a:t>
            </a:r>
            <a:r>
              <a:rPr lang="en-US" sz="2450" u="sng" dirty="0"/>
              <a:t>numbers:</a:t>
            </a:r>
            <a:r>
              <a:rPr lang="en-US" sz="2450" dirty="0"/>
              <a:t>			 </a:t>
            </a:r>
            <a:r>
              <a:rPr lang="en-US" sz="2450" dirty="0" smtClean="0"/>
              <a:t>            </a:t>
            </a:r>
            <a:r>
              <a:rPr lang="en-US" sz="2450" u="sng" dirty="0" smtClean="0"/>
              <a:t>Five year flight log:</a:t>
            </a:r>
            <a:endParaRPr lang="en-US" sz="2450" u="sng" dirty="0"/>
          </a:p>
          <a:p>
            <a:pPr marL="109728" indent="0">
              <a:buNone/>
            </a:pPr>
            <a:endParaRPr lang="en-US" sz="2450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Capacity and Utilization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400425"/>
            <a:ext cx="23526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400425"/>
            <a:ext cx="23526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7628" y="3400425"/>
            <a:ext cx="23526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4724400"/>
            <a:ext cx="2667000" cy="21431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Flight Training Programs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72902084"/>
              </p:ext>
            </p:extLst>
          </p:nvPr>
        </p:nvGraphicFramePr>
        <p:xfrm>
          <a:off x="4800600" y="1676400"/>
          <a:ext cx="3810000" cy="133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752600"/>
              </a:tblGrid>
              <a:tr h="5380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 Light" pitchFamily="34" charset="0"/>
                          <a:cs typeface="Calibri" pitchFamily="34" charset="0"/>
                        </a:rPr>
                        <a:t>Ratings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 marL="91512" marR="9151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 Light" pitchFamily="34" charset="0"/>
                          <a:cs typeface="Calibri" pitchFamily="34" charset="0"/>
                        </a:rPr>
                        <a:t>Duration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 marL="91512" marR="9151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70584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FI (A) – Flight instructor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3 – 4 months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9351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IR (A)/SE - Modular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4</a:t>
                      </a:r>
                      <a:r>
                        <a:rPr lang="sr-Latn-RS" sz="1400" baseline="0" dirty="0" smtClean="0">
                          <a:latin typeface="Calibri Light" pitchFamily="34" charset="0"/>
                          <a:cs typeface="Calibri" pitchFamily="34" charset="0"/>
                        </a:rPr>
                        <a:t> – 6 months</a:t>
                      </a:r>
                      <a:endParaRPr lang="en-US" sz="1400" baseline="0" dirty="0" smtClean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86091"/>
              </p:ext>
            </p:extLst>
          </p:nvPr>
        </p:nvGraphicFramePr>
        <p:xfrm>
          <a:off x="533400" y="1676400"/>
          <a:ext cx="3962400" cy="378654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362200"/>
                <a:gridCol w="1600200"/>
              </a:tblGrid>
              <a:tr h="5568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 Light" pitchFamily="34" charset="0"/>
                          <a:cs typeface="Calibri" pitchFamily="34" charset="0"/>
                        </a:rPr>
                        <a:t>Professional</a:t>
                      </a:r>
                      <a:r>
                        <a:rPr lang="en-US" sz="1400" b="1" baseline="0" dirty="0" smtClean="0">
                          <a:latin typeface="Calibri Light" pitchFamily="34" charset="0"/>
                          <a:cs typeface="Calibri" pitchFamily="34" charset="0"/>
                        </a:rPr>
                        <a:t> </a:t>
                      </a:r>
                      <a:r>
                        <a:rPr lang="sr-Latn-RS" sz="1400" b="1" dirty="0" smtClean="0">
                          <a:latin typeface="Calibri Light" pitchFamily="34" charset="0"/>
                          <a:cs typeface="Calibri" pitchFamily="34" charset="0"/>
                        </a:rPr>
                        <a:t>Pilot License</a:t>
                      </a:r>
                      <a:r>
                        <a:rPr lang="en-US" sz="1400" b="1" dirty="0" smtClean="0">
                          <a:latin typeface="Calibri Light" pitchFamily="34" charset="0"/>
                          <a:cs typeface="Calibri" pitchFamily="34" charset="0"/>
                        </a:rPr>
                        <a:t>s</a:t>
                      </a:r>
                      <a:endParaRPr lang="en-US" sz="1400" b="1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 smtClean="0">
                          <a:latin typeface="Calibri Light" pitchFamily="34" charset="0"/>
                        </a:rPr>
                        <a:t> </a:t>
                      </a:r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Duration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52665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ATP (A) - integrated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 Light" pitchFamily="34" charset="0"/>
                          <a:cs typeface="Calibri" pitchFamily="34" charset="0"/>
                        </a:rPr>
                        <a:t>18 </a:t>
                      </a:r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– </a:t>
                      </a:r>
                      <a:r>
                        <a:rPr lang="en-US" sz="1400" dirty="0" smtClean="0">
                          <a:latin typeface="Calibri Light" pitchFamily="34" charset="0"/>
                          <a:cs typeface="Calibri" pitchFamily="34" charset="0"/>
                        </a:rPr>
                        <a:t>24 </a:t>
                      </a:r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months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2665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CPL (A) /IR - integrated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1</a:t>
                      </a:r>
                      <a:r>
                        <a:rPr lang="en-US" sz="1400" dirty="0" smtClean="0">
                          <a:latin typeface="Calibri Light" pitchFamily="34" charset="0"/>
                          <a:cs typeface="Calibri" pitchFamily="34" charset="0"/>
                        </a:rPr>
                        <a:t>2</a:t>
                      </a:r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 – </a:t>
                      </a:r>
                      <a:r>
                        <a:rPr lang="en-US" sz="1400" dirty="0" smtClean="0">
                          <a:latin typeface="Calibri Light" pitchFamily="34" charset="0"/>
                          <a:cs typeface="Calibri" pitchFamily="34" charset="0"/>
                        </a:rPr>
                        <a:t>16</a:t>
                      </a:r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 months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2665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CPL (A) - modular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4</a:t>
                      </a:r>
                      <a:r>
                        <a:rPr lang="sr-Latn-RS" sz="1400" baseline="0" dirty="0" smtClean="0">
                          <a:latin typeface="Calibri Light" pitchFamily="34" charset="0"/>
                          <a:cs typeface="Calibri" pitchFamily="34" charset="0"/>
                        </a:rPr>
                        <a:t> – 6 months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56852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ATP</a:t>
                      </a:r>
                      <a:r>
                        <a:rPr lang="sr-Latn-RS" sz="1400" baseline="0" dirty="0" smtClean="0">
                          <a:latin typeface="Calibri Light" pitchFamily="34" charset="0"/>
                          <a:cs typeface="Calibri" pitchFamily="34" charset="0"/>
                        </a:rPr>
                        <a:t> (A) -  Modular for PPL holder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 marL="91512" marR="9151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7 – 8 months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 marL="91512" marR="9151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56852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ATP (A) – Modular for CPL IR holder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 marL="91512" marR="9151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4 – 5 months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 marL="91512" marR="9151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2665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MCC (A)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 marL="91512" marR="9151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3 – 4 weeks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 marL="91512" marR="9151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2665">
                <a:tc>
                  <a:txBody>
                    <a:bodyPr/>
                    <a:lstStyle/>
                    <a:p>
                      <a:r>
                        <a:rPr lang="sr-Latn-RS" sz="1400" b="1" dirty="0" smtClean="0">
                          <a:solidFill>
                            <a:schemeClr val="bg1"/>
                          </a:solidFill>
                          <a:latin typeface="Calibri Light" pitchFamily="34" charset="0"/>
                          <a:cs typeface="Calibri" pitchFamily="34" charset="0"/>
                        </a:rPr>
                        <a:t>Privat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 Light" pitchFamily="34" charset="0"/>
                          <a:cs typeface="Calibri" pitchFamily="34" charset="0"/>
                        </a:rPr>
                        <a:t>e</a:t>
                      </a:r>
                      <a:r>
                        <a:rPr lang="sr-Latn-RS" sz="1400" b="1" dirty="0" smtClean="0">
                          <a:solidFill>
                            <a:schemeClr val="bg1"/>
                          </a:solidFill>
                          <a:latin typeface="Calibri Light" pitchFamily="34" charset="0"/>
                          <a:cs typeface="Calibri" pitchFamily="34" charset="0"/>
                        </a:rPr>
                        <a:t> Pilot License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Calibri Light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52665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PPL (A)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 Light" pitchFamily="34" charset="0"/>
                          <a:cs typeface="Calibri" pitchFamily="34" charset="0"/>
                        </a:rPr>
                        <a:t>2</a:t>
                      </a:r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– </a:t>
                      </a:r>
                      <a:r>
                        <a:rPr lang="en-US" sz="1400" dirty="0" smtClean="0">
                          <a:latin typeface="Calibri Light" pitchFamily="34" charset="0"/>
                          <a:cs typeface="Calibri" pitchFamily="34" charset="0"/>
                        </a:rPr>
                        <a:t>3 </a:t>
                      </a:r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months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188030"/>
              </p:ext>
            </p:extLst>
          </p:nvPr>
        </p:nvGraphicFramePr>
        <p:xfrm>
          <a:off x="4800600" y="3002028"/>
          <a:ext cx="3810000" cy="204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752600"/>
              </a:tblGrid>
              <a:tr h="334780">
                <a:tc>
                  <a:txBody>
                    <a:bodyPr/>
                    <a:lstStyle/>
                    <a:p>
                      <a:r>
                        <a:rPr lang="sr-Latn-RS" sz="1400" b="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cs typeface="Calibri" pitchFamily="34" charset="0"/>
                        </a:rPr>
                        <a:t>IR (A)/ME - Modular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b="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cs typeface="Calibri" pitchFamily="34" charset="0"/>
                        </a:rPr>
                        <a:t>4</a:t>
                      </a:r>
                      <a:r>
                        <a:rPr lang="sr-Latn-RS" sz="1400" b="0" baseline="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cs typeface="Calibri" pitchFamily="34" charset="0"/>
                        </a:rPr>
                        <a:t> – 6 months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9126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Class Rating – MEP (land)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3 – 4 weeks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9126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Class rating – SEP (land)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1 – 2 weeks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9126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NQ -  Night Qualification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1 – 2 weeks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23370275"/>
              </p:ext>
            </p:extLst>
          </p:nvPr>
        </p:nvGraphicFramePr>
        <p:xfrm>
          <a:off x="4800600" y="5029200"/>
          <a:ext cx="38100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752600"/>
              </a:tblGrid>
              <a:tr h="5380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 Light" pitchFamily="34" charset="0"/>
                          <a:cs typeface="Calibri" pitchFamily="34" charset="0"/>
                        </a:rPr>
                        <a:t>English Classes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 marL="91512" marR="9151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 Light" pitchFamily="34" charset="0"/>
                          <a:cs typeface="Calibri" pitchFamily="34" charset="0"/>
                        </a:rPr>
                        <a:t>Duration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 marL="91512" marR="9151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5252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 Light" pitchFamily="34" charset="0"/>
                          <a:cs typeface="Calibri" pitchFamily="34" charset="0"/>
                        </a:rPr>
                        <a:t>English for Aviation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 Light" pitchFamily="34" charset="0"/>
                          <a:cs typeface="Calibri" pitchFamily="34" charset="0"/>
                        </a:rPr>
                        <a:t>1</a:t>
                      </a:r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 – </a:t>
                      </a:r>
                      <a:r>
                        <a:rPr lang="en-US" sz="1400" dirty="0" smtClean="0">
                          <a:latin typeface="Calibri Light" pitchFamily="34" charset="0"/>
                          <a:cs typeface="Calibri" pitchFamily="34" charset="0"/>
                        </a:rPr>
                        <a:t>6</a:t>
                      </a:r>
                      <a:r>
                        <a:rPr lang="sr-Latn-RS" sz="1400" dirty="0" smtClean="0">
                          <a:latin typeface="Calibri Light" pitchFamily="34" charset="0"/>
                          <a:cs typeface="Calibri" pitchFamily="34" charset="0"/>
                        </a:rPr>
                        <a:t> months</a:t>
                      </a:r>
                      <a:endParaRPr lang="en-US" sz="1400" dirty="0"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5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TEA Examiner Certificate_Page_1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357" y="1647430"/>
            <a:ext cx="3448242" cy="4829569"/>
          </a:xfrm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Aviation English Training Program</a:t>
            </a:r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447800"/>
            <a:ext cx="47244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2A3468"/>
              </a:buClr>
              <a:buSzPct val="9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2A3468"/>
              </a:buClr>
              <a:buFont typeface="Arial" pitchFamily="34" charset="0"/>
              <a:buChar char="•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rgbClr val="2A3468"/>
              </a:buClr>
              <a:buSzPct val="100000"/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rgbClr val="2A3468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rgbClr val="2A3468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>
                <a:latin typeface="Calibri Light" pitchFamily="34" charset="0"/>
              </a:rPr>
              <a:t>We have certified examiners for ICAO language proficiency</a:t>
            </a:r>
          </a:p>
          <a:p>
            <a:r>
              <a:rPr lang="en-US" dirty="0" smtClean="0">
                <a:latin typeface="Calibri Light" pitchFamily="34" charset="0"/>
              </a:rPr>
              <a:t>Our </a:t>
            </a:r>
            <a:r>
              <a:rPr lang="en-US" dirty="0">
                <a:latin typeface="Calibri Light" pitchFamily="34" charset="0"/>
              </a:rPr>
              <a:t>training programs are specially tailored to prepare students to meet this requirement by passing the Test of English for Aviation (TEA) </a:t>
            </a:r>
            <a:r>
              <a:rPr lang="en-US" dirty="0" smtClean="0">
                <a:latin typeface="Calibri Light" pitchFamily="34" charset="0"/>
              </a:rPr>
              <a:t>exam</a:t>
            </a:r>
            <a:endParaRPr lang="en-US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r>
              <a:rPr lang="en-US" dirty="0" smtClean="0"/>
              <a:t>Furnished with modern equipment to optimize the learning process</a:t>
            </a:r>
          </a:p>
          <a:p>
            <a:r>
              <a:rPr lang="en-US" dirty="0" smtClean="0"/>
              <a:t>Five classrooms and one conference hall</a:t>
            </a:r>
          </a:p>
          <a:p>
            <a:r>
              <a:rPr lang="en-US" dirty="0" smtClean="0"/>
              <a:t>Ten pre- and post-flight briefing rooms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b="0" dirty="0" smtClean="0"/>
              <a:t>Training and Flight Centers</a:t>
            </a:r>
            <a:endParaRPr lang="en-US" b="0" dirty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4167447"/>
            <a:ext cx="3955473" cy="22333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167447"/>
            <a:ext cx="3962400" cy="223335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075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SAA flight </a:t>
            </a:r>
            <a:r>
              <a:rPr lang="en-US" dirty="0"/>
              <a:t>instructors have a </a:t>
            </a:r>
            <a:r>
              <a:rPr lang="en-US" dirty="0" smtClean="0"/>
              <a:t>Serbian CAD </a:t>
            </a:r>
            <a:r>
              <a:rPr lang="en-US" dirty="0"/>
              <a:t>Instructor Rating and </a:t>
            </a:r>
            <a:r>
              <a:rPr lang="en-US" dirty="0" smtClean="0"/>
              <a:t>extensive experience </a:t>
            </a:r>
            <a:r>
              <a:rPr lang="en-US" dirty="0"/>
              <a:t>in pilot </a:t>
            </a:r>
            <a:r>
              <a:rPr lang="en-US" dirty="0" smtClean="0"/>
              <a:t>training</a:t>
            </a:r>
          </a:p>
          <a:p>
            <a:r>
              <a:rPr lang="en-US" dirty="0" smtClean="0"/>
              <a:t>Low flight instructor turn over with most experienced flight instructors having more than 7500 flight hours and over 23 years with the Academy</a:t>
            </a:r>
            <a:endParaRPr lang="en-US" dirty="0"/>
          </a:p>
          <a:p>
            <a:r>
              <a:rPr lang="en-US" dirty="0"/>
              <a:t>Ground theory instructors are specially employed university degree experts </a:t>
            </a:r>
            <a:r>
              <a:rPr lang="en-US" dirty="0" smtClean="0"/>
              <a:t>with a </a:t>
            </a:r>
            <a:r>
              <a:rPr lang="en-US" dirty="0"/>
              <a:t>wide range of experience in aviation.</a:t>
            </a:r>
          </a:p>
          <a:p>
            <a:r>
              <a:rPr lang="en-US" dirty="0" smtClean="0"/>
              <a:t>All </a:t>
            </a:r>
            <a:r>
              <a:rPr lang="en-US" dirty="0"/>
              <a:t>staff </a:t>
            </a:r>
            <a:r>
              <a:rPr lang="en-US" dirty="0" smtClean="0"/>
              <a:t>is subjected to induction </a:t>
            </a:r>
            <a:r>
              <a:rPr lang="en-US" dirty="0"/>
              <a:t>training, regular checks and retraining, where necessary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Instructors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Eight brand new Cessna </a:t>
            </a:r>
            <a:r>
              <a:rPr lang="en-US" dirty="0"/>
              <a:t>172S airplanes equipped </a:t>
            </a:r>
            <a:r>
              <a:rPr lang="en-US" dirty="0" smtClean="0"/>
              <a:t>with Garmin 1000</a:t>
            </a:r>
          </a:p>
          <a:p>
            <a:r>
              <a:rPr lang="en-US" dirty="0" smtClean="0"/>
              <a:t>Ten </a:t>
            </a:r>
            <a:r>
              <a:rPr lang="en-US" dirty="0"/>
              <a:t>Cessna </a:t>
            </a:r>
            <a:r>
              <a:rPr lang="en-US" dirty="0" smtClean="0"/>
              <a:t>172N airplanes</a:t>
            </a:r>
          </a:p>
          <a:p>
            <a:r>
              <a:rPr lang="en-US" dirty="0" smtClean="0"/>
              <a:t>Two twin-engine Cessna 310T airplanes equipped with Garmin GNS 430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Fleet</a:t>
            </a:r>
            <a:endParaRPr lang="en-US" dirty="0"/>
          </a:p>
        </p:txBody>
      </p:sp>
      <p:pic>
        <p:nvPicPr>
          <p:cNvPr id="2050" name="Picture 2" descr="C:\Users\Bjelogrlic\Desktop\SMATSApano Folder\Links\DSC0142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3948902"/>
            <a:ext cx="4191000" cy="24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jelogrlic\Desktop\SMATSApano Folder\Links\397171_10151306568152431_1603164974_n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0329" y="3948902"/>
            <a:ext cx="3680271" cy="24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1371600"/>
          </a:xfrm>
        </p:spPr>
        <p:txBody>
          <a:bodyPr/>
          <a:lstStyle/>
          <a:p>
            <a:r>
              <a:rPr lang="en-US" dirty="0" err="1" smtClean="0"/>
              <a:t>Alsim</a:t>
            </a:r>
            <a:r>
              <a:rPr lang="en-US" dirty="0" smtClean="0"/>
              <a:t> ALX FNPT II simulator</a:t>
            </a:r>
          </a:p>
          <a:p>
            <a:r>
              <a:rPr lang="en-US" dirty="0" smtClean="0"/>
              <a:t>Fully integrated into the training programs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Simulator</a:t>
            </a:r>
            <a:endParaRPr lang="en-US" dirty="0"/>
          </a:p>
        </p:txBody>
      </p:sp>
      <p:pic>
        <p:nvPicPr>
          <p:cNvPr id="4" name="Picture 3" descr="AFC-0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5048250"/>
            <a:ext cx="3733800" cy="1524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twinpist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2971800"/>
            <a:ext cx="3733800" cy="1905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 descr="DSCF897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7863" y="2971800"/>
            <a:ext cx="4172737" cy="360045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075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Autofit/>
          </a:bodyPr>
          <a:lstStyle/>
          <a:p>
            <a:r>
              <a:rPr lang="en-US" sz="2200" dirty="0"/>
              <a:t>Serbia and Montenegro Air Traffic Services (SMATSA), LLC is the provider of air navigation services in the airspace of the Republic of Serbia, State of Montenegro, 55% of the upper airspace of Bosnia and Herzegovina and a part of the Adriatic Sea.</a:t>
            </a:r>
          </a:p>
          <a:p>
            <a:endParaRPr lang="en-US" sz="2200" dirty="0" smtClean="0"/>
          </a:p>
          <a:p>
            <a:r>
              <a:rPr lang="en-US" sz="2200" dirty="0" smtClean="0"/>
              <a:t>SMATSA offers </a:t>
            </a:r>
            <a:r>
              <a:rPr lang="en-US" sz="2200" dirty="0"/>
              <a:t>the following </a:t>
            </a:r>
            <a:r>
              <a:rPr lang="en-US" sz="2200" dirty="0" smtClean="0"/>
              <a:t>services</a:t>
            </a:r>
            <a:r>
              <a:rPr lang="en-US" sz="2200" dirty="0"/>
              <a:t>:</a:t>
            </a:r>
          </a:p>
          <a:p>
            <a:pPr lvl="1"/>
            <a:r>
              <a:rPr lang="en-US" sz="2200" dirty="0" smtClean="0"/>
              <a:t>Air Traffic Management </a:t>
            </a:r>
            <a:endParaRPr lang="en-US" sz="2200" dirty="0"/>
          </a:p>
          <a:p>
            <a:pPr lvl="1"/>
            <a:r>
              <a:rPr lang="en-US" sz="2200" dirty="0" smtClean="0"/>
              <a:t>Meteorological Aviation Information</a:t>
            </a:r>
            <a:r>
              <a:rPr lang="en-US" sz="2200" dirty="0"/>
              <a:t>, </a:t>
            </a:r>
          </a:p>
          <a:p>
            <a:pPr lvl="1"/>
            <a:r>
              <a:rPr lang="en-US" sz="2200" dirty="0"/>
              <a:t>Aviation Information Publications (AIPs), </a:t>
            </a:r>
          </a:p>
          <a:p>
            <a:pPr lvl="1"/>
            <a:r>
              <a:rPr lang="en-US" sz="2200" dirty="0" smtClean="0"/>
              <a:t>Pilot and Air </a:t>
            </a:r>
            <a:r>
              <a:rPr lang="en-US" sz="2200" dirty="0"/>
              <a:t>Traffic Control Officer Training</a:t>
            </a:r>
          </a:p>
          <a:p>
            <a:pPr lvl="1"/>
            <a:r>
              <a:rPr lang="en-US" sz="2200" dirty="0"/>
              <a:t>Flight Inspection Services</a:t>
            </a:r>
          </a:p>
          <a:p>
            <a:pPr lvl="1"/>
            <a:r>
              <a:rPr lang="en-US" sz="2200" dirty="0"/>
              <a:t>Consulting </a:t>
            </a:r>
            <a:r>
              <a:rPr lang="en-US" sz="2200" dirty="0" smtClean="0"/>
              <a:t>Services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Calibri Light" pitchFamily="34" charset="0"/>
              </a:rPr>
              <a:t>About us</a:t>
            </a:r>
            <a:endParaRPr lang="en-US" dirty="0">
              <a:latin typeface="Calibri Light" pitchFamily="34" charset="0"/>
            </a:endParaRPr>
          </a:p>
        </p:txBody>
      </p:sp>
      <p:pic>
        <p:nvPicPr>
          <p:cNvPr id="4" name="Picture 3" descr="PROSTOR-E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138" y="3200401"/>
            <a:ext cx="2813293" cy="334327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032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3124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Category II, owned by SMATSA</a:t>
            </a:r>
          </a:p>
          <a:p>
            <a:r>
              <a:rPr lang="en-US" sz="2500" dirty="0" smtClean="0"/>
              <a:t>Soon to become an official border crossing</a:t>
            </a:r>
          </a:p>
          <a:p>
            <a:r>
              <a:rPr lang="en-US" sz="2500" dirty="0" smtClean="0"/>
              <a:t>Three runways</a:t>
            </a:r>
          </a:p>
          <a:p>
            <a:pPr lvl="1"/>
            <a:r>
              <a:rPr lang="en-US" sz="2500" dirty="0" smtClean="0"/>
              <a:t>01R/19L: Concrete (1000m x 25m)</a:t>
            </a:r>
          </a:p>
          <a:p>
            <a:pPr lvl="1"/>
            <a:r>
              <a:rPr lang="en-US" sz="2500" dirty="0" smtClean="0"/>
              <a:t>01L/19R: Grass (900m x 45m)</a:t>
            </a:r>
          </a:p>
          <a:p>
            <a:pPr lvl="1"/>
            <a:r>
              <a:rPr lang="en-US" sz="2500" dirty="0" smtClean="0"/>
              <a:t>161/341: Grass (600m </a:t>
            </a:r>
            <a:r>
              <a:rPr lang="en-US" sz="2500" dirty="0"/>
              <a:t>x </a:t>
            </a:r>
            <a:r>
              <a:rPr lang="en-US" sz="2500" dirty="0" smtClean="0"/>
              <a:t>40m)</a:t>
            </a:r>
          </a:p>
          <a:p>
            <a:r>
              <a:rPr lang="en-US" sz="2500" dirty="0" smtClean="0"/>
              <a:t>Lighting equipment for nighttime operations</a:t>
            </a:r>
          </a:p>
          <a:p>
            <a:r>
              <a:rPr lang="en-US" sz="2500" dirty="0" smtClean="0"/>
              <a:t>85m above sea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Airport</a:t>
            </a:r>
            <a:endParaRPr lang="en-US" dirty="0"/>
          </a:p>
        </p:txBody>
      </p:sp>
      <p:pic>
        <p:nvPicPr>
          <p:cNvPr id="4" name="Picture 3" descr="360008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14" y="5050972"/>
            <a:ext cx="7992183" cy="150222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075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1905000"/>
          </a:xfrm>
        </p:spPr>
        <p:txBody>
          <a:bodyPr>
            <a:noAutofit/>
          </a:bodyPr>
          <a:lstStyle/>
          <a:p>
            <a:r>
              <a:rPr lang="en-US" dirty="0"/>
              <a:t>1,700 square kilometers of airspace dedicated to pilot </a:t>
            </a:r>
            <a:r>
              <a:rPr lang="en-US" dirty="0" smtClean="0"/>
              <a:t>training</a:t>
            </a:r>
          </a:p>
          <a:p>
            <a:r>
              <a:rPr lang="en-US" dirty="0"/>
              <a:t>ATC tower with air traffic </a:t>
            </a:r>
            <a:r>
              <a:rPr lang="en-US" dirty="0" smtClean="0"/>
              <a:t>controllers</a:t>
            </a:r>
          </a:p>
          <a:p>
            <a:r>
              <a:rPr lang="en-US" dirty="0" smtClean="0"/>
              <a:t>Navigation aids: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Airport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697765" y="3505200"/>
            <a:ext cx="914400" cy="838200"/>
          </a:xfrm>
          <a:prstGeom prst="flowChartAlternateProcess">
            <a:avLst/>
          </a:prstGeom>
          <a:solidFill>
            <a:srgbClr val="00B0F0"/>
          </a:solidFill>
          <a:ln w="12700">
            <a:solidFill>
              <a:srgbClr val="00B0F0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 Light" pitchFamily="34" charset="0"/>
              </a:rPr>
              <a:t>NDB</a:t>
            </a:r>
            <a:endParaRPr lang="en-US" sz="24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85800" y="4572000"/>
            <a:ext cx="914400" cy="838200"/>
          </a:xfrm>
          <a:prstGeom prst="flowChartAlternateProcess">
            <a:avLst/>
          </a:prstGeom>
          <a:solidFill>
            <a:srgbClr val="00B0F0"/>
          </a:solidFill>
          <a:ln w="12700">
            <a:solidFill>
              <a:srgbClr val="00B0F0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 Light" pitchFamily="34" charset="0"/>
              </a:rPr>
              <a:t>VDF</a:t>
            </a:r>
            <a:endParaRPr lang="en-US" sz="24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800600" y="3505200"/>
            <a:ext cx="914400" cy="8382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 Light" pitchFamily="34" charset="0"/>
              </a:rPr>
              <a:t>VOR</a:t>
            </a:r>
            <a:endParaRPr lang="en-US" sz="24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800600" y="4572000"/>
            <a:ext cx="914400" cy="8382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 Light" pitchFamily="34" charset="0"/>
              </a:rPr>
              <a:t>DME</a:t>
            </a:r>
            <a:endParaRPr lang="en-US" sz="24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800600" y="5638800"/>
            <a:ext cx="914400" cy="8382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 Light" pitchFamily="34" charset="0"/>
              </a:rPr>
              <a:t>ILS</a:t>
            </a:r>
            <a:endParaRPr lang="en-US" sz="24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0178" y="3739634"/>
            <a:ext cx="248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Installed and operational</a:t>
            </a:r>
            <a:endParaRPr lang="en-US" dirty="0">
              <a:latin typeface="Calibri Ligh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3805" y="4806434"/>
            <a:ext cx="248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Installed and operational</a:t>
            </a:r>
            <a:endParaRPr lang="en-US" dirty="0">
              <a:latin typeface="Calibri Ligh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362296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Acquisition under way</a:t>
            </a:r>
          </a:p>
          <a:p>
            <a:r>
              <a:rPr lang="en-US" dirty="0">
                <a:latin typeface="Calibri Light" pitchFamily="34" charset="0"/>
              </a:rPr>
              <a:t>Installation project in work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199" y="4689765"/>
            <a:ext cx="2705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itchFamily="34" charset="0"/>
              </a:rPr>
              <a:t>Acquisition under </a:t>
            </a:r>
            <a:r>
              <a:rPr lang="en-US" dirty="0" smtClean="0">
                <a:latin typeface="Calibri Light" pitchFamily="34" charset="0"/>
              </a:rPr>
              <a:t>way</a:t>
            </a:r>
            <a:endParaRPr lang="en-US" dirty="0">
              <a:latin typeface="Calibri Light" pitchFamily="34" charset="0"/>
            </a:endParaRPr>
          </a:p>
          <a:p>
            <a:r>
              <a:rPr lang="en-US" dirty="0">
                <a:latin typeface="Calibri Light" pitchFamily="34" charset="0"/>
              </a:rPr>
              <a:t>Installation project in work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5734734"/>
            <a:ext cx="2705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Acquired</a:t>
            </a:r>
          </a:p>
          <a:p>
            <a:r>
              <a:rPr lang="en-US" dirty="0" smtClean="0">
                <a:latin typeface="Calibri Light" pitchFamily="34" charset="0"/>
              </a:rPr>
              <a:t>Installation project in work </a:t>
            </a:r>
            <a:endParaRPr lang="en-US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3081928"/>
          </a:xfrm>
        </p:spPr>
        <p:txBody>
          <a:bodyPr>
            <a:noAutofit/>
          </a:bodyPr>
          <a:lstStyle/>
          <a:p>
            <a:r>
              <a:rPr lang="en-US" sz="2600" dirty="0" smtClean="0"/>
              <a:t>All four weather seasons (average temp: -0.1°C in </a:t>
            </a:r>
            <a:r>
              <a:rPr lang="en-US" sz="2600" dirty="0"/>
              <a:t>January, </a:t>
            </a:r>
            <a:r>
              <a:rPr lang="en-US" sz="2600" dirty="0" smtClean="0"/>
              <a:t>20.9°C </a:t>
            </a:r>
            <a:r>
              <a:rPr lang="en-US" sz="2600" dirty="0"/>
              <a:t>in </a:t>
            </a:r>
            <a:r>
              <a:rPr lang="en-US" sz="2600" dirty="0" smtClean="0"/>
              <a:t>June) </a:t>
            </a:r>
          </a:p>
          <a:p>
            <a:r>
              <a:rPr lang="en-US" sz="2600" dirty="0" smtClean="0"/>
              <a:t>Moderate winds accompanied by moderate </a:t>
            </a:r>
            <a:r>
              <a:rPr lang="en-US" sz="2600" dirty="0"/>
              <a:t>turbulence up to </a:t>
            </a:r>
            <a:r>
              <a:rPr lang="en-US" sz="2600" dirty="0" smtClean="0"/>
              <a:t>FL050</a:t>
            </a:r>
          </a:p>
          <a:p>
            <a:r>
              <a:rPr lang="en-US" sz="2600" dirty="0" smtClean="0"/>
              <a:t>Cloud formations with visibility &lt;400m</a:t>
            </a:r>
          </a:p>
          <a:p>
            <a:r>
              <a:rPr lang="en-US" sz="2600" dirty="0" smtClean="0"/>
              <a:t>Snow, rain, mist and fog</a:t>
            </a:r>
          </a:p>
          <a:p>
            <a:r>
              <a:rPr lang="en-US" sz="2600" dirty="0" smtClean="0"/>
              <a:t>24/7 </a:t>
            </a:r>
            <a:r>
              <a:rPr lang="en-US" sz="2600" dirty="0" err="1" smtClean="0"/>
              <a:t>meteo</a:t>
            </a:r>
            <a:r>
              <a:rPr lang="en-US" sz="2600" dirty="0" smtClean="0"/>
              <a:t> service located in the ATC tower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Meteorological Conditions</a:t>
            </a:r>
            <a:endParaRPr lang="en-US" dirty="0"/>
          </a:p>
        </p:txBody>
      </p:sp>
      <p:pic>
        <p:nvPicPr>
          <p:cNvPr id="2050" name="Picture 2" descr="D:\Slike\Velja slike\Slike PR\akademy 7\zima\DSC_01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648201"/>
            <a:ext cx="2591794" cy="171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like\Velja slike\Slike PR\akademy Storm\DSC_04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2947" y="4648200"/>
            <a:ext cx="2591795" cy="171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Slike\Velja slike\akademija8\_VEX71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0953" y="4648201"/>
            <a:ext cx="2594857" cy="171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4953000" cy="4876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SAA maintains its own airplanes, which e</a:t>
            </a:r>
            <a:r>
              <a:rPr lang="sr-Latn-RS" sz="2600" dirty="0" smtClean="0"/>
              <a:t>nsures </a:t>
            </a:r>
            <a:r>
              <a:rPr lang="en-US" sz="2600" dirty="0" smtClean="0"/>
              <a:t>the </a:t>
            </a:r>
            <a:r>
              <a:rPr lang="sr-Latn-RS" sz="2600" dirty="0" smtClean="0"/>
              <a:t>highest </a:t>
            </a:r>
            <a:r>
              <a:rPr lang="sr-Latn-RS" sz="2600" dirty="0"/>
              <a:t>levels of airplane safety and availability</a:t>
            </a:r>
            <a:endParaRPr lang="en-US" sz="2600" dirty="0"/>
          </a:p>
          <a:p>
            <a:r>
              <a:rPr lang="en-US" sz="2600" dirty="0" smtClean="0"/>
              <a:t>EASA Part 145 approved maintenance organization</a:t>
            </a:r>
          </a:p>
          <a:p>
            <a:r>
              <a:rPr lang="en-US" sz="2600" dirty="0" smtClean="0"/>
              <a:t>Approved for maintenance of single engine Cessna and Piper airplanes</a:t>
            </a:r>
          </a:p>
          <a:p>
            <a:r>
              <a:rPr lang="en-US" sz="2600" dirty="0" smtClean="0"/>
              <a:t>Approved for regular maintenance of Lycoming and Continental piston engines</a:t>
            </a:r>
            <a:endParaRPr lang="sr-Latn-R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4419600"/>
            <a:ext cx="3135783" cy="20849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7800" y="13716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3429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On campus hotel under renovation (project planning phase) to bring it up to the latest standards</a:t>
            </a:r>
          </a:p>
          <a:p>
            <a:r>
              <a:rPr lang="en-US" sz="2500" dirty="0" smtClean="0"/>
              <a:t>Hotel accommodations available at Hotel “</a:t>
            </a:r>
            <a:r>
              <a:rPr lang="en-US" sz="2500" dirty="0" err="1" smtClean="0"/>
              <a:t>Srbija</a:t>
            </a:r>
            <a:r>
              <a:rPr lang="en-US" sz="2500" dirty="0" smtClean="0"/>
              <a:t>” (3 stars - </a:t>
            </a:r>
            <a:r>
              <a:rPr lang="en-US" sz="2500" dirty="0" smtClean="0">
                <a:hlinkClick r:id="rId2"/>
              </a:rPr>
              <a:t>hotelsrbija.rs</a:t>
            </a:r>
            <a:r>
              <a:rPr lang="en-US" sz="2500" dirty="0" smtClean="0"/>
              <a:t>) or Villa “</a:t>
            </a:r>
            <a:r>
              <a:rPr lang="en-US" sz="2500" dirty="0" err="1" smtClean="0"/>
              <a:t>Breg</a:t>
            </a:r>
            <a:r>
              <a:rPr lang="en-US" sz="2500" dirty="0" smtClean="0"/>
              <a:t>” (</a:t>
            </a:r>
            <a:r>
              <a:rPr lang="en-US" sz="2500" dirty="0"/>
              <a:t>5</a:t>
            </a:r>
            <a:r>
              <a:rPr lang="en-US" sz="2500" dirty="0" smtClean="0"/>
              <a:t> stars - </a:t>
            </a:r>
            <a:r>
              <a:rPr lang="en-US" sz="2500" dirty="0" smtClean="0">
                <a:hlinkClick r:id="rId3"/>
              </a:rPr>
              <a:t>villabreg.com</a:t>
            </a:r>
            <a:r>
              <a:rPr lang="en-US" sz="2500" dirty="0" smtClean="0"/>
              <a:t>)</a:t>
            </a:r>
          </a:p>
          <a:p>
            <a:r>
              <a:rPr lang="sr-Latn-RS" sz="2500" dirty="0" err="1" smtClean="0"/>
              <a:t>Recreational</a:t>
            </a:r>
            <a:r>
              <a:rPr lang="sr-Latn-RS" sz="2500" dirty="0" smtClean="0"/>
              <a:t> facilities available at the Millenium </a:t>
            </a:r>
            <a:r>
              <a:rPr lang="sr-Latn-RS" sz="2500" dirty="0" err="1" smtClean="0"/>
              <a:t>Sports</a:t>
            </a:r>
            <a:r>
              <a:rPr lang="sr-Latn-RS" sz="2500" dirty="0" smtClean="0"/>
              <a:t> </a:t>
            </a:r>
            <a:r>
              <a:rPr lang="sr-Latn-RS" sz="2500" dirty="0" err="1" smtClean="0"/>
              <a:t>Center</a:t>
            </a:r>
            <a:endParaRPr lang="en-US" sz="2500" dirty="0"/>
          </a:p>
          <a:p>
            <a:r>
              <a:rPr lang="en-US" sz="2500" dirty="0" smtClean="0"/>
              <a:t>Medical care available at local health center and Military Medical Academy in Belgrade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Accommodations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1" y="4644422"/>
            <a:ext cx="2657130" cy="1752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610" y="4644421"/>
            <a:ext cx="2621461" cy="17563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058" y="4644422"/>
            <a:ext cx="2630542" cy="175259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075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Located just miles from the Serbian border with Romania and 80km northeast of Belgrade</a:t>
            </a:r>
          </a:p>
          <a:p>
            <a:r>
              <a:rPr lang="en-US" dirty="0"/>
              <a:t>Town and its inhabitants have welcomed foreign students for decades</a:t>
            </a:r>
          </a:p>
          <a:p>
            <a:r>
              <a:rPr lang="en-US" dirty="0" smtClean="0"/>
              <a:t>Highest levels of student safety and security achieved through a partnership with the local authorities</a:t>
            </a:r>
          </a:p>
          <a:p>
            <a:r>
              <a:rPr lang="en-US" dirty="0" smtClean="0"/>
              <a:t>For more information, visit the town portal: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3F4774"/>
                </a:solidFill>
                <a:hlinkClick r:id="rId2"/>
              </a:rPr>
              <a:t>www.vrsac.com/active/en/home.html</a:t>
            </a:r>
            <a:endParaRPr lang="en-US" dirty="0" smtClean="0">
              <a:solidFill>
                <a:srgbClr val="3F477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sr-Latn-RS" dirty="0" smtClean="0"/>
              <a:t>Vršac</a:t>
            </a:r>
            <a:endParaRPr lang="en-US" dirty="0"/>
          </a:p>
        </p:txBody>
      </p:sp>
      <p:pic>
        <p:nvPicPr>
          <p:cNvPr id="70658" name="Picture 2" descr="grb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5105400"/>
            <a:ext cx="1524000" cy="143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5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sr-Latn-RS" dirty="0" smtClean="0"/>
              <a:t>Vršac</a:t>
            </a:r>
            <a:endParaRPr lang="en-US" dirty="0"/>
          </a:p>
        </p:txBody>
      </p:sp>
      <p:pic>
        <p:nvPicPr>
          <p:cNvPr id="1027" name="Picture 3" descr="D:\info\Velja slike\Slike PR\vrsac\DSC_01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588" y="4611228"/>
            <a:ext cx="2698812" cy="17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info\Velja slike\Slike PR\vrsac\DSC_01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611229"/>
            <a:ext cx="2589146" cy="17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info\Velja slike\Slike PR\vrsac\DSC_017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985" y="4611228"/>
            <a:ext cx="2698815" cy="17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info\Velja slike\akademija8\_VEX75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09" y="1600200"/>
            <a:ext cx="5405792" cy="28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info\Velja slike\akademija8\_VEX755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7985" y="1606199"/>
            <a:ext cx="2698816" cy="28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JAR-FCL compliant</a:t>
            </a:r>
          </a:p>
          <a:p>
            <a:r>
              <a:rPr lang="en-US" dirty="0" smtClean="0"/>
              <a:t>Our licenses can be used anywhere within the EU without additional training</a:t>
            </a:r>
          </a:p>
          <a:p>
            <a:r>
              <a:rPr lang="en-US" dirty="0" smtClean="0"/>
              <a:t>We have extensive experience in showing compliance to regulations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World-wide acceptance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7239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4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experience and know-how enable us to tailor student training to your needs:</a:t>
            </a:r>
          </a:p>
          <a:p>
            <a:pPr lvl="1"/>
            <a:r>
              <a:rPr lang="en-US" dirty="0" smtClean="0"/>
              <a:t>Specific operational procedures in accordance with your company’s standards</a:t>
            </a:r>
          </a:p>
          <a:p>
            <a:pPr lvl="1"/>
            <a:r>
              <a:rPr lang="en-US" dirty="0" smtClean="0"/>
              <a:t>CRM and MCC training suited to your company culture</a:t>
            </a:r>
          </a:p>
          <a:p>
            <a:pPr lvl="1"/>
            <a:r>
              <a:rPr lang="en-US" dirty="0" smtClean="0"/>
              <a:t>Possible modification of course duration according to your needs</a:t>
            </a:r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Tailored to your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Calibri Light" pitchFamily="34" charset="0"/>
              </a:rPr>
              <a:t>SMATSA Aviation Academy (SAA) is located in </a:t>
            </a:r>
            <a:r>
              <a:rPr lang="en-US" dirty="0" err="1" smtClean="0">
                <a:latin typeface="Calibri Light" pitchFamily="34" charset="0"/>
              </a:rPr>
              <a:t>Vr</a:t>
            </a:r>
            <a:r>
              <a:rPr lang="sr-Latn-RS" dirty="0" smtClean="0">
                <a:latin typeface="Calibri Light" pitchFamily="34" charset="0"/>
              </a:rPr>
              <a:t>šac, Serbia</a:t>
            </a:r>
            <a:r>
              <a:rPr lang="en-US" dirty="0" smtClean="0">
                <a:latin typeface="Calibri Light" pitchFamily="34" charset="0"/>
              </a:rPr>
              <a:t> – 80km northeast of Belgrade and it specializes in training professiona</a:t>
            </a:r>
            <a:r>
              <a:rPr lang="en-US" dirty="0" smtClean="0"/>
              <a:t>l and private </a:t>
            </a:r>
            <a:r>
              <a:rPr lang="en-US" dirty="0" smtClean="0">
                <a:latin typeface="Calibri Light" pitchFamily="34" charset="0"/>
              </a:rPr>
              <a:t>pilots</a:t>
            </a:r>
          </a:p>
          <a:p>
            <a:endParaRPr lang="en-US" dirty="0" smtClean="0">
              <a:latin typeface="Calibri Light" pitchFamily="34" charset="0"/>
            </a:endParaRPr>
          </a:p>
          <a:p>
            <a:r>
              <a:rPr lang="en-US" dirty="0">
                <a:latin typeface="Calibri Light" pitchFamily="34" charset="0"/>
              </a:rPr>
              <a:t>SAA has over </a:t>
            </a:r>
            <a:r>
              <a:rPr lang="en-US" dirty="0" smtClean="0">
                <a:latin typeface="Calibri Light" pitchFamily="34" charset="0"/>
              </a:rPr>
              <a:t>40 employees, </a:t>
            </a:r>
            <a:br>
              <a:rPr lang="en-US" dirty="0" smtClean="0">
                <a:latin typeface="Calibri Light" pitchFamily="34" charset="0"/>
              </a:rPr>
            </a:br>
            <a:r>
              <a:rPr lang="en-US" dirty="0" smtClean="0">
                <a:latin typeface="Calibri Light" pitchFamily="34" charset="0"/>
              </a:rPr>
              <a:t>composed </a:t>
            </a:r>
            <a:r>
              <a:rPr lang="en-US" dirty="0">
                <a:latin typeface="Calibri Light" pitchFamily="34" charset="0"/>
              </a:rPr>
              <a:t>of experienced </a:t>
            </a:r>
            <a:r>
              <a:rPr lang="en-US" dirty="0" smtClean="0">
                <a:latin typeface="Calibri Light" pitchFamily="34" charset="0"/>
              </a:rPr>
              <a:t/>
            </a:r>
            <a:br>
              <a:rPr lang="en-US" dirty="0" smtClean="0">
                <a:latin typeface="Calibri Light" pitchFamily="34" charset="0"/>
              </a:rPr>
            </a:br>
            <a:r>
              <a:rPr lang="en-US" dirty="0" smtClean="0">
                <a:latin typeface="Calibri Light" pitchFamily="34" charset="0"/>
              </a:rPr>
              <a:t>lecturers </a:t>
            </a:r>
            <a:r>
              <a:rPr lang="en-US" dirty="0">
                <a:latin typeface="Calibri Light" pitchFamily="34" charset="0"/>
              </a:rPr>
              <a:t>and flight </a:t>
            </a:r>
            <a:r>
              <a:rPr lang="en-US" dirty="0" smtClean="0">
                <a:latin typeface="Calibri Light" pitchFamily="34" charset="0"/>
              </a:rPr>
              <a:t/>
            </a:r>
            <a:br>
              <a:rPr lang="en-US" dirty="0" smtClean="0">
                <a:latin typeface="Calibri Light" pitchFamily="34" charset="0"/>
              </a:rPr>
            </a:br>
            <a:r>
              <a:rPr lang="en-US" dirty="0" smtClean="0">
                <a:latin typeface="Calibri Light" pitchFamily="34" charset="0"/>
              </a:rPr>
              <a:t>instructors</a:t>
            </a:r>
            <a:r>
              <a:rPr lang="en-US" dirty="0">
                <a:latin typeface="Calibri Light" pitchFamily="34" charset="0"/>
              </a:rPr>
              <a:t>, </a:t>
            </a:r>
            <a:r>
              <a:rPr lang="en-US" dirty="0" smtClean="0">
                <a:latin typeface="Calibri Light" pitchFamily="34" charset="0"/>
              </a:rPr>
              <a:t>maintenance</a:t>
            </a:r>
            <a:br>
              <a:rPr lang="en-US" dirty="0" smtClean="0">
                <a:latin typeface="Calibri Light" pitchFamily="34" charset="0"/>
              </a:rPr>
            </a:br>
            <a:r>
              <a:rPr lang="en-US" dirty="0" smtClean="0">
                <a:latin typeface="Calibri Light" pitchFamily="34" charset="0"/>
              </a:rPr>
              <a:t>mechanics, management </a:t>
            </a:r>
            <a:br>
              <a:rPr lang="en-US" dirty="0" smtClean="0">
                <a:latin typeface="Calibri Light" pitchFamily="34" charset="0"/>
              </a:rPr>
            </a:br>
            <a:r>
              <a:rPr lang="en-US" dirty="0" smtClean="0">
                <a:latin typeface="Calibri Light" pitchFamily="34" charset="0"/>
              </a:rPr>
              <a:t>and </a:t>
            </a:r>
            <a:r>
              <a:rPr lang="en-US" dirty="0">
                <a:latin typeface="Calibri Light" pitchFamily="34" charset="0"/>
              </a:rPr>
              <a:t>administrative staff.  </a:t>
            </a:r>
            <a:endParaRPr lang="en-US" dirty="0" smtClean="0">
              <a:latin typeface="Calibri Ligh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Calibri Light" pitchFamily="34" charset="0"/>
              </a:rPr>
              <a:t>About us</a:t>
            </a:r>
            <a:endParaRPr lang="en-US" dirty="0">
              <a:latin typeface="Calibri Ligh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7027" y="3200400"/>
            <a:ext cx="289655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en-US" sz="2400" u="sng" dirty="0" smtClean="0"/>
              <a:t>Reputation</a:t>
            </a:r>
            <a:endParaRPr lang="en-US" sz="2400" u="sng" dirty="0"/>
          </a:p>
          <a:p>
            <a:pPr marL="630936" lvl="2" indent="0">
              <a:buNone/>
            </a:pPr>
            <a:r>
              <a:rPr lang="en-US" dirty="0" smtClean="0"/>
              <a:t>We </a:t>
            </a:r>
            <a:r>
              <a:rPr lang="en-US" dirty="0"/>
              <a:t>have trained more than </a:t>
            </a:r>
            <a:r>
              <a:rPr lang="en-US" dirty="0" smtClean="0"/>
              <a:t>2100 </a:t>
            </a:r>
            <a:r>
              <a:rPr lang="en-US" dirty="0"/>
              <a:t>pilots since 1954 that have flown with over </a:t>
            </a:r>
            <a:r>
              <a:rPr lang="en-US" dirty="0" smtClean="0"/>
              <a:t>200 </a:t>
            </a:r>
            <a:r>
              <a:rPr lang="en-US" dirty="0"/>
              <a:t>different </a:t>
            </a:r>
            <a:r>
              <a:rPr lang="en-US" dirty="0" smtClean="0"/>
              <a:t>airlines</a:t>
            </a:r>
          </a:p>
          <a:p>
            <a:pPr marL="630936" lvl="2" indent="0">
              <a:buNone/>
            </a:pPr>
            <a:endParaRPr lang="en-US" sz="800" dirty="0"/>
          </a:p>
          <a:p>
            <a:pPr marL="137160" indent="0">
              <a:buNone/>
            </a:pPr>
            <a:r>
              <a:rPr lang="en-US" sz="2400" u="sng" dirty="0" smtClean="0"/>
              <a:t>Capability</a:t>
            </a:r>
          </a:p>
          <a:p>
            <a:pPr marL="630936" lvl="2" indent="0">
              <a:buNone/>
            </a:pPr>
            <a:r>
              <a:rPr lang="en-US" dirty="0"/>
              <a:t>We have our own airport with an air traffic control tower, </a:t>
            </a:r>
            <a:r>
              <a:rPr lang="en-US" dirty="0" smtClean="0"/>
              <a:t>1700 </a:t>
            </a:r>
            <a:r>
              <a:rPr lang="en-US" dirty="0"/>
              <a:t>square kilometers of dedicated airspace and an updated fleet of 20 airplanes (Cessna 172S, Cessna 172N and Cessna 310</a:t>
            </a:r>
            <a:r>
              <a:rPr lang="en-US" dirty="0" smtClean="0"/>
              <a:t>)</a:t>
            </a:r>
          </a:p>
          <a:p>
            <a:pPr marL="630936" lvl="2" indent="0">
              <a:buNone/>
            </a:pPr>
            <a:endParaRPr lang="en-US" sz="800" dirty="0" smtClean="0"/>
          </a:p>
          <a:p>
            <a:pPr marL="137160" indent="0">
              <a:buNone/>
            </a:pPr>
            <a:r>
              <a:rPr lang="en-US" sz="2400" u="sng" dirty="0" smtClean="0"/>
              <a:t>Value</a:t>
            </a:r>
          </a:p>
          <a:p>
            <a:pPr marL="630936" lvl="2" indent="0">
              <a:buNone/>
            </a:pPr>
            <a:r>
              <a:rPr lang="en-US" dirty="0" smtClean="0"/>
              <a:t>We prepare students to become the best pilots they can be and obtain a pilot license at </a:t>
            </a:r>
            <a:r>
              <a:rPr lang="en-US" dirty="0"/>
              <a:t>a very competitive </a:t>
            </a:r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sets SAA apart?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sz="1600" b="1" dirty="0" smtClean="0">
                <a:solidFill>
                  <a:schemeClr val="tx2"/>
                </a:solidFill>
              </a:rPr>
              <a:t>		</a:t>
            </a:r>
            <a:endParaRPr lang="en-US" sz="1200" dirty="0">
              <a:solidFill>
                <a:srgbClr val="2A346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2133600"/>
            <a:ext cx="4804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 Light" pitchFamily="34" charset="0"/>
                <a:cs typeface="Calibri" pitchFamily="34" charset="0"/>
              </a:rPr>
              <a:t>SMATSA Aviation Academy</a:t>
            </a:r>
          </a:p>
          <a:p>
            <a:pPr algn="ctr"/>
            <a:endParaRPr lang="en-US" sz="2000" dirty="0">
              <a:latin typeface="Calibri Light" pitchFamily="34" charset="0"/>
              <a:cs typeface="Calibri" pitchFamily="34" charset="0"/>
            </a:endParaRPr>
          </a:p>
          <a:p>
            <a:pPr algn="ctr"/>
            <a:r>
              <a:rPr lang="en-US" sz="2000" dirty="0" err="1" smtClean="0">
                <a:latin typeface="Calibri Light" pitchFamily="34" charset="0"/>
                <a:cs typeface="Calibri" pitchFamily="34" charset="0"/>
              </a:rPr>
              <a:t>Podvr</a:t>
            </a:r>
            <a:r>
              <a:rPr lang="sr-Latn-RS" sz="2000" dirty="0" err="1" smtClean="0">
                <a:latin typeface="Calibri Light" pitchFamily="34" charset="0"/>
                <a:cs typeface="Calibri" pitchFamily="34" charset="0"/>
              </a:rPr>
              <a:t>šanska</a:t>
            </a:r>
            <a:r>
              <a:rPr lang="sr-Latn-RS" sz="2000" dirty="0" smtClean="0">
                <a:latin typeface="Calibri Light" pitchFamily="34" charset="0"/>
                <a:cs typeface="Calibri" pitchFamily="34" charset="0"/>
              </a:rPr>
              <a:t> 146</a:t>
            </a:r>
            <a:endParaRPr lang="sr-Latn-RS" sz="2000" dirty="0">
              <a:latin typeface="Calibri Light" pitchFamily="34" charset="0"/>
              <a:cs typeface="Calibri" pitchFamily="34" charset="0"/>
            </a:endParaRPr>
          </a:p>
          <a:p>
            <a:pPr algn="ctr"/>
            <a:r>
              <a:rPr lang="sr-Latn-RS" sz="2000" dirty="0" smtClean="0">
                <a:latin typeface="Calibri Light" pitchFamily="34" charset="0"/>
                <a:cs typeface="Calibri" pitchFamily="34" charset="0"/>
              </a:rPr>
              <a:t>26300 Vršac</a:t>
            </a:r>
            <a:endParaRPr lang="sr-Latn-RS" sz="2000" dirty="0">
              <a:latin typeface="Calibri Light" pitchFamily="34" charset="0"/>
              <a:cs typeface="Calibri" pitchFamily="34" charset="0"/>
            </a:endParaRPr>
          </a:p>
          <a:p>
            <a:pPr algn="ctr"/>
            <a:r>
              <a:rPr lang="en-US" sz="2000" dirty="0" smtClean="0">
                <a:latin typeface="Calibri Light" pitchFamily="34" charset="0"/>
                <a:cs typeface="Calibri" pitchFamily="34" charset="0"/>
              </a:rPr>
              <a:t>S</a:t>
            </a:r>
            <a:r>
              <a:rPr lang="sr-Latn-RS" sz="2000" dirty="0" err="1">
                <a:latin typeface="Calibri Light" pitchFamily="34" charset="0"/>
                <a:cs typeface="Calibri" pitchFamily="34" charset="0"/>
              </a:rPr>
              <a:t>erbia</a:t>
            </a:r>
            <a:endParaRPr lang="sr-Latn-RS" sz="2000" dirty="0">
              <a:latin typeface="Calibri Light" pitchFamily="34" charset="0"/>
              <a:cs typeface="Calibri" pitchFamily="34" charset="0"/>
            </a:endParaRPr>
          </a:p>
          <a:p>
            <a:pPr algn="ctr"/>
            <a:endParaRPr lang="en-US" sz="2000" dirty="0">
              <a:latin typeface="Calibri Light" pitchFamily="34" charset="0"/>
              <a:cs typeface="Calibri" pitchFamily="34" charset="0"/>
            </a:endParaRPr>
          </a:p>
          <a:p>
            <a:pPr algn="ctr"/>
            <a:r>
              <a:rPr lang="sr-Latn-RS" sz="2000" dirty="0">
                <a:latin typeface="Calibri Light" pitchFamily="34" charset="0"/>
                <a:cs typeface="Calibri" pitchFamily="34" charset="0"/>
              </a:rPr>
              <a:t>Tel: +381 11 321 80 20</a:t>
            </a:r>
          </a:p>
          <a:p>
            <a:pPr algn="ctr"/>
            <a:r>
              <a:rPr lang="sr-Latn-RS" sz="2000" dirty="0">
                <a:latin typeface="Calibri Light" pitchFamily="34" charset="0"/>
                <a:cs typeface="Calibri" pitchFamily="34" charset="0"/>
              </a:rPr>
              <a:t>Fax: +381 11 324 04 </a:t>
            </a:r>
            <a:r>
              <a:rPr lang="sr-Latn-RS" sz="2000" dirty="0" smtClean="0">
                <a:latin typeface="Calibri Light" pitchFamily="34" charset="0"/>
                <a:cs typeface="Calibri" pitchFamily="34" charset="0"/>
              </a:rPr>
              <a:t>56</a:t>
            </a:r>
          </a:p>
          <a:p>
            <a:pPr algn="ctr"/>
            <a:endParaRPr lang="en-US" sz="2000" dirty="0">
              <a:latin typeface="Calibri Light" pitchFamily="34" charset="0"/>
              <a:cs typeface="Calibri" pitchFamily="34" charset="0"/>
            </a:endParaRPr>
          </a:p>
          <a:p>
            <a:pPr algn="ctr"/>
            <a:r>
              <a:rPr lang="en-US" sz="2000" dirty="0" smtClean="0">
                <a:latin typeface="Calibri Light" pitchFamily="34" charset="0"/>
                <a:cs typeface="Calibri" pitchFamily="34" charset="0"/>
              </a:rPr>
              <a:t>E-mail: aviationacademy@smatsa.rs</a:t>
            </a:r>
            <a:endParaRPr lang="sr-Latn-RS" sz="2000" dirty="0" smtClean="0">
              <a:latin typeface="Calibri Light" pitchFamily="34" charset="0"/>
              <a:cs typeface="Calibri" pitchFamily="34" charset="0"/>
            </a:endParaRPr>
          </a:p>
          <a:p>
            <a:pPr algn="ctr"/>
            <a:r>
              <a:rPr lang="sr-Latn-RS" sz="2000" dirty="0" smtClean="0">
                <a:latin typeface="Calibri Light" pitchFamily="34" charset="0"/>
                <a:cs typeface="Calibri" pitchFamily="34" charset="0"/>
              </a:rPr>
              <a:t>Web:</a:t>
            </a:r>
            <a:r>
              <a:rPr lang="en-US" sz="2000" dirty="0" smtClean="0">
                <a:latin typeface="Calibri Light" pitchFamily="34" charset="0"/>
                <a:cs typeface="Calibri" pitchFamily="34" charset="0"/>
              </a:rPr>
              <a:t> </a:t>
            </a:r>
            <a:r>
              <a:rPr lang="sr-Latn-RS" sz="2000" dirty="0" err="1" smtClean="0">
                <a:latin typeface="Calibri Light" pitchFamily="34" charset="0"/>
                <a:cs typeface="Calibri" pitchFamily="34" charset="0"/>
              </a:rPr>
              <a:t>www.s</a:t>
            </a:r>
            <a:r>
              <a:rPr lang="en-US" sz="2000" dirty="0" err="1" smtClean="0">
                <a:latin typeface="Calibri Light" pitchFamily="34" charset="0"/>
                <a:cs typeface="Calibri" pitchFamily="34" charset="0"/>
              </a:rPr>
              <a:t>aa</a:t>
            </a:r>
            <a:r>
              <a:rPr lang="sr-Latn-RS" sz="2000" dirty="0" smtClean="0">
                <a:latin typeface="Calibri Light" pitchFamily="34" charset="0"/>
                <a:cs typeface="Calibri" pitchFamily="34" charset="0"/>
              </a:rPr>
              <a:t>.</a:t>
            </a:r>
            <a:r>
              <a:rPr lang="sr-Latn-RS" sz="2000" dirty="0" err="1" smtClean="0">
                <a:latin typeface="Calibri Light" pitchFamily="34" charset="0"/>
                <a:cs typeface="Calibri" pitchFamily="34" charset="0"/>
              </a:rPr>
              <a:t>rs</a:t>
            </a:r>
            <a:r>
              <a:rPr lang="sr-Latn-RS" sz="2000" dirty="0" smtClean="0">
                <a:latin typeface="Calibri Light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98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038600"/>
          </a:xfrm>
        </p:spPr>
        <p:txBody>
          <a:bodyPr>
            <a:noAutofit/>
          </a:bodyPr>
          <a:lstStyle/>
          <a:p>
            <a:r>
              <a:rPr lang="en-US" dirty="0" smtClean="0"/>
              <a:t>Certified by the Serbian Civil Aviation Directorate (CAD) in accordance to JAR-FCL</a:t>
            </a:r>
          </a:p>
          <a:p>
            <a:r>
              <a:rPr lang="en-US" dirty="0" smtClean="0"/>
              <a:t>Currently undergoing transition to the new EASA ATO regulations</a:t>
            </a:r>
          </a:p>
          <a:p>
            <a:r>
              <a:rPr lang="en-US" dirty="0" smtClean="0"/>
              <a:t>Certified by the Algerian </a:t>
            </a:r>
            <a:r>
              <a:rPr lang="en-US" dirty="0"/>
              <a:t>Civil Aviation Directorate (CAD</a:t>
            </a:r>
            <a:r>
              <a:rPr lang="en-US" dirty="0" smtClean="0"/>
              <a:t>)</a:t>
            </a:r>
          </a:p>
          <a:p>
            <a:r>
              <a:rPr lang="en-US" dirty="0"/>
              <a:t>ISO 9001:2008 compliant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2400" u="sng" dirty="0" smtClean="0"/>
              <a:t>Reputation</a:t>
            </a:r>
            <a:endParaRPr lang="en-US" sz="2400" u="sng" dirty="0"/>
          </a:p>
          <a:p>
            <a:pPr marL="630936" lvl="2" indent="0">
              <a:buNone/>
            </a:pPr>
            <a:r>
              <a:rPr lang="en-US" dirty="0" smtClean="0"/>
              <a:t>We </a:t>
            </a:r>
            <a:r>
              <a:rPr lang="en-US" dirty="0"/>
              <a:t>have trained more than </a:t>
            </a:r>
            <a:r>
              <a:rPr lang="en-US" dirty="0" smtClean="0"/>
              <a:t>2100 </a:t>
            </a:r>
            <a:r>
              <a:rPr lang="en-US" dirty="0"/>
              <a:t>pilots since 1954 that have flown with over </a:t>
            </a:r>
            <a:r>
              <a:rPr lang="en-US" dirty="0" smtClean="0"/>
              <a:t>200 </a:t>
            </a:r>
            <a:r>
              <a:rPr lang="en-US" dirty="0"/>
              <a:t>different </a:t>
            </a:r>
            <a:r>
              <a:rPr lang="en-US" dirty="0" smtClean="0"/>
              <a:t>airlines</a:t>
            </a:r>
          </a:p>
          <a:p>
            <a:pPr marL="630936" lvl="2" indent="0">
              <a:buNone/>
            </a:pPr>
            <a:endParaRPr lang="en-US" sz="800" dirty="0"/>
          </a:p>
          <a:p>
            <a:pPr marL="137160" indent="0">
              <a:buNone/>
            </a:pPr>
            <a:r>
              <a:rPr lang="en-US" sz="2400" u="sng" dirty="0" smtClean="0"/>
              <a:t>Capability</a:t>
            </a:r>
          </a:p>
          <a:p>
            <a:pPr marL="630936" lvl="2" indent="0">
              <a:buNone/>
            </a:pPr>
            <a:r>
              <a:rPr lang="en-US" dirty="0"/>
              <a:t>We have our own airport with an air traffic control tower, </a:t>
            </a:r>
            <a:r>
              <a:rPr lang="en-US" dirty="0" smtClean="0"/>
              <a:t>1700 </a:t>
            </a:r>
            <a:r>
              <a:rPr lang="en-US" dirty="0"/>
              <a:t>square kilometers of dedicated airspace and an updated fleet of 20 airplanes (Cessna 172S, Cessna 172N and Cessna 310</a:t>
            </a:r>
            <a:r>
              <a:rPr lang="en-US" dirty="0" smtClean="0"/>
              <a:t>)</a:t>
            </a:r>
          </a:p>
          <a:p>
            <a:pPr marL="630936" lvl="2" indent="0">
              <a:buNone/>
            </a:pPr>
            <a:endParaRPr lang="en-US" sz="800" dirty="0" smtClean="0"/>
          </a:p>
          <a:p>
            <a:pPr marL="137160" indent="0">
              <a:buNone/>
            </a:pPr>
            <a:r>
              <a:rPr lang="en-US" sz="2400" u="sng" dirty="0" smtClean="0"/>
              <a:t>Value</a:t>
            </a:r>
          </a:p>
          <a:p>
            <a:pPr marL="630936" lvl="2" indent="0">
              <a:buNone/>
            </a:pPr>
            <a:r>
              <a:rPr lang="en-US" dirty="0" smtClean="0"/>
              <a:t>We prepare students to become the best pilots they can be at </a:t>
            </a:r>
            <a:r>
              <a:rPr lang="en-US" dirty="0"/>
              <a:t>a very competitive </a:t>
            </a:r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What sets SAA apart?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First flight in </a:t>
            </a:r>
            <a:r>
              <a:rPr lang="en-US" dirty="0" err="1" smtClean="0"/>
              <a:t>Vr</a:t>
            </a:r>
            <a:r>
              <a:rPr lang="sr-Latn-RS" dirty="0" err="1" smtClean="0"/>
              <a:t>šac</a:t>
            </a:r>
            <a:r>
              <a:rPr lang="en-US" dirty="0" smtClean="0"/>
              <a:t> took place in 1912</a:t>
            </a:r>
            <a:r>
              <a:rPr lang="sr-Latn-RS" dirty="0" smtClean="0"/>
              <a:t> </a:t>
            </a:r>
            <a:endParaRPr lang="en-US" dirty="0" smtClean="0"/>
          </a:p>
          <a:p>
            <a:r>
              <a:rPr lang="en-US" dirty="0" smtClean="0"/>
              <a:t>Flight training in </a:t>
            </a:r>
            <a:r>
              <a:rPr lang="en-US" dirty="0" err="1" smtClean="0"/>
              <a:t>Vr</a:t>
            </a:r>
            <a:r>
              <a:rPr lang="sr-Latn-RS" dirty="0" smtClean="0"/>
              <a:t>šac dates back to 1925</a:t>
            </a:r>
          </a:p>
          <a:p>
            <a:r>
              <a:rPr lang="en-US" dirty="0" err="1" smtClean="0"/>
              <a:t>Vr</a:t>
            </a:r>
            <a:r>
              <a:rPr lang="sr-Latn-RS" dirty="0" smtClean="0"/>
              <a:t>šac became one of Yugoslavia</a:t>
            </a:r>
            <a:r>
              <a:rPr lang="en-US" dirty="0" smtClean="0"/>
              <a:t>’s</a:t>
            </a:r>
            <a:r>
              <a:rPr lang="sr-Latn-RS" dirty="0" smtClean="0"/>
              <a:t> Federal Aviation </a:t>
            </a:r>
            <a:r>
              <a:rPr lang="en-US" dirty="0" smtClean="0"/>
              <a:t>Training </a:t>
            </a:r>
            <a:r>
              <a:rPr lang="sr-Latn-RS" dirty="0" smtClean="0"/>
              <a:t>Center</a:t>
            </a:r>
            <a:r>
              <a:rPr lang="en-US" dirty="0" smtClean="0"/>
              <a:t>s</a:t>
            </a:r>
            <a:r>
              <a:rPr lang="sr-Latn-RS" dirty="0" smtClean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n 1954</a:t>
            </a:r>
          </a:p>
          <a:p>
            <a:r>
              <a:rPr lang="en-US" dirty="0" smtClean="0"/>
              <a:t>Training c</a:t>
            </a:r>
            <a:r>
              <a:rPr lang="sr-Latn-RS" dirty="0" smtClean="0"/>
              <a:t>enter </a:t>
            </a:r>
            <a:r>
              <a:rPr lang="en-US" dirty="0" smtClean="0"/>
              <a:t>merged with </a:t>
            </a:r>
            <a:r>
              <a:rPr lang="sr-Latn-RS" dirty="0" smtClean="0"/>
              <a:t>JAT in 1972</a:t>
            </a:r>
            <a:r>
              <a:rPr lang="en-US" dirty="0" smtClean="0"/>
              <a:t>, specializing in training commercial airline pilots</a:t>
            </a:r>
            <a:endParaRPr lang="sr-Latn-RS" dirty="0" smtClean="0"/>
          </a:p>
          <a:p>
            <a:r>
              <a:rPr lang="sr-Latn-RS" dirty="0" smtClean="0"/>
              <a:t>Serbia and Montenegro Air Traffic </a:t>
            </a:r>
            <a:r>
              <a:rPr lang="sr-Latn-RS" dirty="0" err="1" smtClean="0"/>
              <a:t>Services</a:t>
            </a:r>
            <a:r>
              <a:rPr lang="sr-Latn-RS" dirty="0" smtClean="0"/>
              <a:t> </a:t>
            </a:r>
            <a:r>
              <a:rPr lang="en-US" dirty="0" smtClean="0"/>
              <a:t>(SMATSA) </a:t>
            </a:r>
            <a:r>
              <a:rPr lang="sr-Latn-RS" dirty="0" smtClean="0"/>
              <a:t>acquired the </a:t>
            </a:r>
            <a:r>
              <a:rPr lang="en-US" dirty="0" err="1" smtClean="0"/>
              <a:t>Vr</a:t>
            </a:r>
            <a:r>
              <a:rPr lang="sr-Latn-RS" dirty="0" smtClean="0"/>
              <a:t>šac training center in 2010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1"/>
            <a:ext cx="8229600" cy="2019136"/>
          </a:xfrm>
        </p:spPr>
        <p:txBody>
          <a:bodyPr/>
          <a:lstStyle/>
          <a:p>
            <a:r>
              <a:rPr lang="en-US" dirty="0" smtClean="0"/>
              <a:t>Over 2100 professional pilots trained since 1954</a:t>
            </a:r>
          </a:p>
          <a:p>
            <a:r>
              <a:rPr lang="en-US" dirty="0" smtClean="0"/>
              <a:t>Students from Europe, Africa and Asia</a:t>
            </a:r>
          </a:p>
          <a:p>
            <a:r>
              <a:rPr lang="en-US" dirty="0" smtClean="0"/>
              <a:t>We have partnered with the following airlines in the past: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Flight Training Experience</a:t>
            </a:r>
            <a:endParaRPr lang="en-US" dirty="0"/>
          </a:p>
        </p:txBody>
      </p:sp>
      <p:pic>
        <p:nvPicPr>
          <p:cNvPr id="4098" name="Picture 2" descr="http://www.turkishairlines.com/download/kurumsal/newlogo_2011/jpg/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2562650" cy="109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lyflytravel.com/avio-kompanije/jat-airways/jat-airways-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36870"/>
            <a:ext cx="3068174" cy="66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Air Algerie Logo.sv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703" y="3612831"/>
            <a:ext cx="1560097" cy="11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4.bp.blogspot.com/-kLwj3LZCo3o/UBV--63qVII/AAAAAAAAI-o/es5uuwqUebg/s400/Air+Malta+logo+1989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654652"/>
            <a:ext cx="1681126" cy="90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upload.wikimedia.org/wikipedia/en/b/ba/TAAG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454" y="4951111"/>
            <a:ext cx="1841683" cy="78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upload.wikimedia.org/wikipedia/commons/thumb/7/7c/Iraqi_Airways_Logo.svg/300px-Iraqi_Airways_Logo.svg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063" y="3700310"/>
            <a:ext cx="1668149" cy="109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illicotravel.com/img/airlines/615xXXX/I5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5824984"/>
            <a:ext cx="2547938" cy="7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upload.wikimedia.org/wikipedia/en/6/63/Libyan_Arab_Airlines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5390175"/>
            <a:ext cx="2152650" cy="108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Flight Training Experience</a:t>
            </a:r>
            <a:endParaRPr lang="en-US" dirty="0"/>
          </a:p>
        </p:txBody>
      </p:sp>
      <p:pic>
        <p:nvPicPr>
          <p:cNvPr id="5123" name="Picture 3" descr="C:\Users\Bjelogrlic\Desktop\SMATSApano Folder\Links\_VEX825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795" y="1600201"/>
            <a:ext cx="3882805" cy="22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152" y="130706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1955.</a:t>
            </a:r>
            <a:endParaRPr lang="en-US" dirty="0">
              <a:latin typeface="Calibri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2752" y="381000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2013.</a:t>
            </a:r>
            <a:endParaRPr lang="en-US" dirty="0">
              <a:latin typeface="Calibri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322" y="3807023"/>
            <a:ext cx="3639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 Light" pitchFamily="34" charset="0"/>
              </a:rPr>
              <a:t>Student from Burma prepares for first solo flight</a:t>
            </a:r>
            <a:endParaRPr lang="en-US" sz="1400" dirty="0">
              <a:latin typeface="Calibr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6309955"/>
            <a:ext cx="3557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 Light" pitchFamily="34" charset="0"/>
              </a:rPr>
              <a:t>Students from Algeria preparing for a flight day</a:t>
            </a:r>
            <a:endParaRPr lang="en-US" sz="1400" dirty="0">
              <a:latin typeface="Calibri Light" pitchFamily="34" charset="0"/>
            </a:endParaRPr>
          </a:p>
        </p:txBody>
      </p:sp>
      <p:pic>
        <p:nvPicPr>
          <p:cNvPr id="5124" name="Picture 4" descr="C:\Users\Bjelogrlic\Desktop\SMATSApano Folder\Links\_VEX681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1092" y="4103132"/>
            <a:ext cx="4015903" cy="22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7937" y="4417874"/>
            <a:ext cx="10855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Indonesia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Burma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Kenya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Malta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Mali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Greece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Romania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4417874"/>
            <a:ext cx="9335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Turkey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 Light" pitchFamily="34" charset="0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Egypt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Sudan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Algeria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Libya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Angola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Bulgaria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0028" y="1676400"/>
            <a:ext cx="12218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Tunisia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 Light" pitchFamily="34" charset="0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Jordan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Guinea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 Light" pitchFamily="34" charset="0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Palestine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Syria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Germany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Macedonia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6514" y="1688995"/>
            <a:ext cx="13442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Somalia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 Light" pitchFamily="34" charset="0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Yemen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India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Mauritania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Iraq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Holland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Montenegro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rgbClr val="004388"/>
        </a:solidFill>
        <a:ln w="12700">
          <a:solidFill>
            <a:srgbClr val="3F4774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77E21F13AF1419A3E8815A8649242" ma:contentTypeVersion="0" ma:contentTypeDescription="Create a new document." ma:contentTypeScope="" ma:versionID="1eca820aa103367ada57d6580fa3da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227CCF-B430-4325-8011-EAA2CCD1DFAF}"/>
</file>

<file path=customXml/itemProps2.xml><?xml version="1.0" encoding="utf-8"?>
<ds:datastoreItem xmlns:ds="http://schemas.openxmlformats.org/officeDocument/2006/customXml" ds:itemID="{3CE73D8D-37E4-4D7E-A566-6BB5C82F4DBA}"/>
</file>

<file path=customXml/itemProps3.xml><?xml version="1.0" encoding="utf-8"?>
<ds:datastoreItem xmlns:ds="http://schemas.openxmlformats.org/officeDocument/2006/customXml" ds:itemID="{59B8FD19-D63F-4C60-BF79-DF7761E220A5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2382</TotalTime>
  <Words>1323</Words>
  <Application>Microsoft Office PowerPoint</Application>
  <PresentationFormat>On-screen Show (4:3)</PresentationFormat>
  <Paragraphs>234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Concourse</vt:lpstr>
      <vt:lpstr>Custom Design</vt:lpstr>
      <vt:lpstr>Pilot Training</vt:lpstr>
      <vt:lpstr>About us</vt:lpstr>
      <vt:lpstr>About us</vt:lpstr>
      <vt:lpstr>About us</vt:lpstr>
      <vt:lpstr>What sets SAA apart?</vt:lpstr>
      <vt:lpstr>Reputation</vt:lpstr>
      <vt:lpstr>History</vt:lpstr>
      <vt:lpstr>Flight Training Experience</vt:lpstr>
      <vt:lpstr>Flight Training Experience</vt:lpstr>
      <vt:lpstr>Safety</vt:lpstr>
      <vt:lpstr>Capability</vt:lpstr>
      <vt:lpstr>Campus</vt:lpstr>
      <vt:lpstr>Capacity and Utilization</vt:lpstr>
      <vt:lpstr>Flight Training Programs</vt:lpstr>
      <vt:lpstr>Aviation English Training Program</vt:lpstr>
      <vt:lpstr>Training and Flight Centers</vt:lpstr>
      <vt:lpstr>Instructors</vt:lpstr>
      <vt:lpstr>Fleet</vt:lpstr>
      <vt:lpstr>Simulator</vt:lpstr>
      <vt:lpstr>Airport</vt:lpstr>
      <vt:lpstr>Airport</vt:lpstr>
      <vt:lpstr>Meteorological Conditions</vt:lpstr>
      <vt:lpstr>Maintenance</vt:lpstr>
      <vt:lpstr>Accommodations</vt:lpstr>
      <vt:lpstr>Vršac</vt:lpstr>
      <vt:lpstr>Vršac</vt:lpstr>
      <vt:lpstr>Value</vt:lpstr>
      <vt:lpstr>World-wide acceptance</vt:lpstr>
      <vt:lpstr>Tailored to your needs</vt:lpstr>
      <vt:lpstr>Conclusion</vt:lpstr>
      <vt:lpstr>What sets SAA apart?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sladjana.popovic</dc:creator>
  <cp:lastModifiedBy>Srdjan Predojevic</cp:lastModifiedBy>
  <cp:revision>333</cp:revision>
  <cp:lastPrinted>2013-08-19T09:10:21Z</cp:lastPrinted>
  <dcterms:created xsi:type="dcterms:W3CDTF">2011-10-19T12:06:37Z</dcterms:created>
  <dcterms:modified xsi:type="dcterms:W3CDTF">2013-08-21T09:52:13Z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0x010100CB177E21F13AF1419A3E8815A8649242</vt:lpwstr>
  </property>
</Properties>
</file>